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58" r:id="rId5"/>
    <p:sldId id="267" r:id="rId6"/>
    <p:sldId id="268" r:id="rId7"/>
    <p:sldId id="269" r:id="rId8"/>
    <p:sldId id="270" r:id="rId9"/>
    <p:sldId id="259" r:id="rId10"/>
    <p:sldId id="271" r:id="rId11"/>
    <p:sldId id="272" r:id="rId12"/>
    <p:sldId id="273" r:id="rId13"/>
    <p:sldId id="260" r:id="rId14"/>
    <p:sldId id="278" r:id="rId15"/>
    <p:sldId id="274" r:id="rId16"/>
    <p:sldId id="261" r:id="rId17"/>
    <p:sldId id="275" r:id="rId18"/>
    <p:sldId id="276" r:id="rId19"/>
    <p:sldId id="277" r:id="rId20"/>
    <p:sldId id="264" r:id="rId21"/>
    <p:sldId id="265" r:id="rId22"/>
  </p:sldIdLst>
  <p:sldSz cx="18288000" cy="10287000"/>
  <p:notesSz cx="6858000" cy="9144000"/>
  <p:embeddedFontLst>
    <p:embeddedFont>
      <p:font typeface="Fredoka" panose="020B0604020202020204" charset="0"/>
      <p:regular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Semi-Bold" panose="020B0604020202020204" charset="0"/>
      <p:regular r:id="rId27"/>
    </p:embeddedFont>
    <p:embeddedFont>
      <p:font typeface="Montserrat Semi-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366" autoAdjust="0"/>
  </p:normalViewPr>
  <p:slideViewPr>
    <p:cSldViewPr>
      <p:cViewPr varScale="1">
        <p:scale>
          <a:sx n="57" d="100"/>
          <a:sy n="57" d="100"/>
        </p:scale>
        <p:origin x="562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FEA68-3FB9-48CA-B919-95FB01E98DC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45E4-1996-4467-A935-1CAFDF7BE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99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45E4-1996-4467-A935-1CAFDF7BE7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4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45E4-1996-4467-A935-1CAFDF7BE77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93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7F880-CB56-CED2-9351-432EC1A5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24CA4-6D49-C1A7-A1B6-80318F26E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97E55-59D9-0668-5B55-998B4620E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6C950-7558-430E-21DB-5860ACF05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945E4-1996-4467-A935-1CAFDF7BE7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56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45E4-1996-4467-A935-1CAFDF7BE7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403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0CB71-D7B2-304E-01DB-A0BE9388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07F65-7822-93DE-C21D-D8B98A502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55299-6B5D-6044-958A-7AF17DBAC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7F911-5807-5926-4A1B-B1F7FB7A5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945E4-1996-4467-A935-1CAFDF7BE7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8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45E4-1996-4467-A935-1CAFDF7BE7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07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5056A-ECE1-27BE-4615-E325C7C8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05329-7E94-D7E2-23D4-8684C143B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16BAD-5A76-5946-DEE3-BCE782DE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2F182-727C-1EF9-923E-2688A9990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945E4-1996-4467-A935-1CAFDF7BE7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1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3A2C6-0A1D-86BC-299B-C788C0C9A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7C361-D7F8-626C-7086-B2847462D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67B27-8873-25A9-3549-9F7CAD61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7365-96B6-79A0-870C-656F06925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945E4-1996-4467-A935-1CAFDF7BE7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14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0800" y="1723187"/>
            <a:ext cx="9372600" cy="8153401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29" y="0"/>
                </a:lnTo>
                <a:lnTo>
                  <a:pt x="17240729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22958">
            <a:off x="7815692" y="-12989"/>
            <a:ext cx="9384945" cy="9047248"/>
          </a:xfrm>
          <a:custGeom>
            <a:avLst/>
            <a:gdLst/>
            <a:ahLst/>
            <a:cxnLst/>
            <a:rect l="l" t="t" r="r" b="b"/>
            <a:pathLst>
              <a:path w="16072061" h="11601106">
                <a:moveTo>
                  <a:pt x="0" y="0"/>
                </a:moveTo>
                <a:lnTo>
                  <a:pt x="16072061" y="0"/>
                </a:lnTo>
                <a:lnTo>
                  <a:pt x="16072061" y="11601105"/>
                </a:lnTo>
                <a:lnTo>
                  <a:pt x="0" y="116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6969" y="3824876"/>
            <a:ext cx="6388220" cy="6435157"/>
          </a:xfrm>
          <a:custGeom>
            <a:avLst/>
            <a:gdLst/>
            <a:ahLst/>
            <a:cxnLst/>
            <a:rect l="l" t="t" r="r" b="b"/>
            <a:pathLst>
              <a:path w="8498111" h="8980273">
                <a:moveTo>
                  <a:pt x="0" y="0"/>
                </a:moveTo>
                <a:lnTo>
                  <a:pt x="8498111" y="0"/>
                </a:lnTo>
                <a:lnTo>
                  <a:pt x="8498111" y="8980273"/>
                </a:lnTo>
                <a:lnTo>
                  <a:pt x="0" y="8980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3777" y="2030082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2551F-4E0A-BA60-740F-66F80B701EE7}"/>
              </a:ext>
            </a:extLst>
          </p:cNvPr>
          <p:cNvSpPr txBox="1"/>
          <p:nvPr/>
        </p:nvSpPr>
        <p:spPr>
          <a:xfrm>
            <a:off x="393595" y="72229"/>
            <a:ext cx="72204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spc="56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WEB TECHNOLOGYPROJECT</a:t>
            </a:r>
          </a:p>
          <a:p>
            <a:endParaRPr lang="en-IN" sz="7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132B8-436E-62F0-BBF3-CC60F426E8FD}"/>
              </a:ext>
            </a:extLst>
          </p:cNvPr>
          <p:cNvSpPr txBox="1"/>
          <p:nvPr/>
        </p:nvSpPr>
        <p:spPr>
          <a:xfrm>
            <a:off x="7847938" y="3296821"/>
            <a:ext cx="7427765" cy="349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Doctor Appointment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97B05-50E5-75BD-F88A-F476D8CE82EC}"/>
              </a:ext>
            </a:extLst>
          </p:cNvPr>
          <p:cNvSpPr txBox="1"/>
          <p:nvPr/>
        </p:nvSpPr>
        <p:spPr>
          <a:xfrm>
            <a:off x="10585298" y="7396100"/>
            <a:ext cx="742776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err="1"/>
              <a:t>O.Lokeshwar</a:t>
            </a:r>
            <a:r>
              <a:rPr lang="en-IN" sz="3500" b="1" dirty="0"/>
              <a:t> Reddy –AP23110011150</a:t>
            </a:r>
          </a:p>
          <a:p>
            <a:r>
              <a:rPr lang="en-IN" sz="3500" b="1" dirty="0" err="1"/>
              <a:t>K.Sri</a:t>
            </a:r>
            <a:r>
              <a:rPr lang="en-IN" sz="3500" b="1" dirty="0"/>
              <a:t> Akshaya-AP23110011163</a:t>
            </a:r>
          </a:p>
          <a:p>
            <a:r>
              <a:rPr lang="en-IN" sz="3500" b="1" dirty="0" err="1"/>
              <a:t>Mehrosh</a:t>
            </a:r>
            <a:r>
              <a:rPr lang="en-IN" sz="3500" b="1" dirty="0"/>
              <a:t> sultana-AP23110011212</a:t>
            </a:r>
          </a:p>
          <a:p>
            <a:r>
              <a:rPr lang="en-IN" sz="3500" b="1" dirty="0" err="1"/>
              <a:t>R.Phani</a:t>
            </a:r>
            <a:r>
              <a:rPr lang="en-IN" sz="3500" b="1" dirty="0"/>
              <a:t> Sree-AP23110011213</a:t>
            </a:r>
          </a:p>
          <a:p>
            <a:r>
              <a:rPr lang="en-IN" sz="3500" b="1" dirty="0" err="1"/>
              <a:t>K.Sumana</a:t>
            </a:r>
            <a:r>
              <a:rPr lang="en-IN" sz="3500" b="1" dirty="0"/>
              <a:t> Sree-AP23110011203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34336-100A-9542-7A18-24F7F1D0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6FD354-86EF-022B-B51F-5A70E1440B1A}"/>
              </a:ext>
            </a:extLst>
          </p:cNvPr>
          <p:cNvSpPr/>
          <p:nvPr/>
        </p:nvSpPr>
        <p:spPr>
          <a:xfrm rot="9987743">
            <a:off x="2014462" y="224685"/>
            <a:ext cx="11898125" cy="9371421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427CB4-F326-9018-7BAA-C7AECC95E41A}"/>
              </a:ext>
            </a:extLst>
          </p:cNvPr>
          <p:cNvSpPr/>
          <p:nvPr/>
        </p:nvSpPr>
        <p:spPr>
          <a:xfrm rot="-378541">
            <a:off x="2942350" y="1156101"/>
            <a:ext cx="12499972" cy="8354367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4"/>
                </a:lnTo>
                <a:lnTo>
                  <a:pt x="0" y="1241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7B39D32-B37B-D234-B81A-6312EAC6AF57}"/>
              </a:ext>
            </a:extLst>
          </p:cNvPr>
          <p:cNvSpPr/>
          <p:nvPr/>
        </p:nvSpPr>
        <p:spPr>
          <a:xfrm flipH="1">
            <a:off x="13787623" y="1024524"/>
            <a:ext cx="3669260" cy="8995776"/>
          </a:xfrm>
          <a:custGeom>
            <a:avLst/>
            <a:gdLst/>
            <a:ahLst/>
            <a:cxnLst/>
            <a:rect l="l" t="t" r="r" b="b"/>
            <a:pathLst>
              <a:path w="4285187" h="11407046">
                <a:moveTo>
                  <a:pt x="4285187" y="0"/>
                </a:moveTo>
                <a:lnTo>
                  <a:pt x="0" y="0"/>
                </a:lnTo>
                <a:lnTo>
                  <a:pt x="0" y="11407046"/>
                </a:lnTo>
                <a:lnTo>
                  <a:pt x="4285187" y="11407046"/>
                </a:lnTo>
                <a:lnTo>
                  <a:pt x="42851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162232F-4A79-E307-E6EE-D96A8D61BA69}"/>
              </a:ext>
            </a:extLst>
          </p:cNvPr>
          <p:cNvSpPr/>
          <p:nvPr/>
        </p:nvSpPr>
        <p:spPr>
          <a:xfrm>
            <a:off x="11150503" y="1236292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7"/>
                </a:lnTo>
                <a:lnTo>
                  <a:pt x="0" y="144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A744-5C3B-F153-9B87-1DE556F705B8}"/>
              </a:ext>
            </a:extLst>
          </p:cNvPr>
          <p:cNvSpPr txBox="1"/>
          <p:nvPr/>
        </p:nvSpPr>
        <p:spPr>
          <a:xfrm>
            <a:off x="63545" y="276970"/>
            <a:ext cx="11206577" cy="98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Each specialization consists of  one female and one male doctors with 3 buttons:-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us</a:t>
            </a:r>
          </a:p>
          <a:p>
            <a:pPr marL="1428750" lvl="2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Linked-in account and extra info of their education background and their required details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 now</a:t>
            </a:r>
          </a:p>
          <a:p>
            <a:pPr marL="1428750" lvl="2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 of the patient</a:t>
            </a:r>
          </a:p>
          <a:p>
            <a:pPr marL="1428750" lvl="2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 of the patient</a:t>
            </a:r>
          </a:p>
          <a:p>
            <a:pPr marL="1428750" lvl="2" indent="-51435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Sessions-(Morning, Afternoon ,Evening) to book slots </a:t>
            </a:r>
          </a:p>
          <a:p>
            <a:pPr marL="1885950" lvl="3" indent="-51435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Each session contains 5 different slots</a:t>
            </a:r>
          </a:p>
          <a:p>
            <a:pPr marL="1885950" lvl="3" indent="-51435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Slots timing are different for female doctor and male doctor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Rating </a:t>
            </a:r>
          </a:p>
          <a:p>
            <a:pPr marL="1428750" lvl="2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5 star and comment  box</a:t>
            </a:r>
          </a:p>
        </p:txBody>
      </p:sp>
    </p:spTree>
    <p:extLst>
      <p:ext uri="{BB962C8B-B14F-4D97-AF65-F5344CB8AC3E}">
        <p14:creationId xmlns:p14="http://schemas.microsoft.com/office/powerpoint/2010/main" val="307208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964B0-EC4B-A5EF-D381-272725FF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C88E02-57E5-0E6A-5262-0E55377DE33A}"/>
              </a:ext>
            </a:extLst>
          </p:cNvPr>
          <p:cNvSpPr/>
          <p:nvPr/>
        </p:nvSpPr>
        <p:spPr>
          <a:xfrm rot="9987743">
            <a:off x="3194937" y="157492"/>
            <a:ext cx="11898125" cy="9371421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1A8972-D962-5F8C-AFC1-5D2895AE6206}"/>
              </a:ext>
            </a:extLst>
          </p:cNvPr>
          <p:cNvSpPr/>
          <p:nvPr/>
        </p:nvSpPr>
        <p:spPr>
          <a:xfrm rot="-378541">
            <a:off x="3877025" y="1005577"/>
            <a:ext cx="12499972" cy="8354367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4"/>
                </a:lnTo>
                <a:lnTo>
                  <a:pt x="0" y="1241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5C91AFE-0656-2A14-7959-7392965A2C2C}"/>
              </a:ext>
            </a:extLst>
          </p:cNvPr>
          <p:cNvSpPr/>
          <p:nvPr/>
        </p:nvSpPr>
        <p:spPr>
          <a:xfrm flipH="1">
            <a:off x="14503284" y="1285896"/>
            <a:ext cx="3669260" cy="8995776"/>
          </a:xfrm>
          <a:custGeom>
            <a:avLst/>
            <a:gdLst/>
            <a:ahLst/>
            <a:cxnLst/>
            <a:rect l="l" t="t" r="r" b="b"/>
            <a:pathLst>
              <a:path w="4285187" h="11407046">
                <a:moveTo>
                  <a:pt x="4285187" y="0"/>
                </a:moveTo>
                <a:lnTo>
                  <a:pt x="0" y="0"/>
                </a:lnTo>
                <a:lnTo>
                  <a:pt x="0" y="11407046"/>
                </a:lnTo>
                <a:lnTo>
                  <a:pt x="4285187" y="11407046"/>
                </a:lnTo>
                <a:lnTo>
                  <a:pt x="42851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14D7E57-767C-0CE4-2189-0233B2DAD8B2}"/>
              </a:ext>
            </a:extLst>
          </p:cNvPr>
          <p:cNvSpPr txBox="1"/>
          <p:nvPr/>
        </p:nvSpPr>
        <p:spPr>
          <a:xfrm>
            <a:off x="962954" y="480556"/>
            <a:ext cx="11490101" cy="892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Service -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2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  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Wingdings" panose="05000000000000000000" pitchFamily="2" charset="2"/>
              </a:rPr>
              <a:t>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 offline appointment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80F25E-5763-0223-E056-7975EC708D0E}"/>
              </a:ext>
            </a:extLst>
          </p:cNvPr>
          <p:cNvSpPr txBox="1"/>
          <p:nvPr/>
        </p:nvSpPr>
        <p:spPr>
          <a:xfrm>
            <a:off x="1389680" y="2958245"/>
            <a:ext cx="10689786" cy="734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 Locations(each contains one hospital)</a:t>
            </a:r>
          </a:p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 the respective hospital name for that location</a:t>
            </a:r>
          </a:p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5  types of specializations available:-</a:t>
            </a:r>
          </a:p>
          <a:p>
            <a:pPr marL="971550" marR="0" lvl="1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Pediatrics</a:t>
            </a:r>
          </a:p>
          <a:p>
            <a:pPr marL="971550" marR="0" lvl="1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Gynecology</a:t>
            </a:r>
          </a:p>
          <a:p>
            <a:pPr marL="971550" marR="0" lvl="1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Endocrinology</a:t>
            </a:r>
          </a:p>
          <a:p>
            <a:pPr marL="971550" marR="0" lvl="1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General checkup</a:t>
            </a:r>
          </a:p>
          <a:p>
            <a:pPr marL="971550" marR="0" lvl="1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Psychiatry</a:t>
            </a:r>
          </a:p>
          <a:p>
            <a:pPr marL="514350" marR="0" lvl="0" indent="-51435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After selecting  specialization select doctor which has female and male doctors</a:t>
            </a: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E7846FB-E656-63F8-507F-D650D51542E6}"/>
              </a:ext>
            </a:extLst>
          </p:cNvPr>
          <p:cNvSpPr/>
          <p:nvPr/>
        </p:nvSpPr>
        <p:spPr>
          <a:xfrm>
            <a:off x="12366186" y="2307004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7"/>
                </a:lnTo>
                <a:lnTo>
                  <a:pt x="0" y="1444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D6C36C3-370E-B22D-8959-6FE0DD50AFB8}"/>
              </a:ext>
            </a:extLst>
          </p:cNvPr>
          <p:cNvSpPr txBox="1"/>
          <p:nvPr/>
        </p:nvSpPr>
        <p:spPr>
          <a:xfrm>
            <a:off x="220056" y="1762900"/>
            <a:ext cx="14283228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Used table in database:-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offline_appointments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019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436AC-3337-4F20-F2AB-F8521631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AB11D6-2546-7B2F-D72D-1E445B65092B}"/>
              </a:ext>
            </a:extLst>
          </p:cNvPr>
          <p:cNvSpPr/>
          <p:nvPr/>
        </p:nvSpPr>
        <p:spPr>
          <a:xfrm rot="9987743">
            <a:off x="3194937" y="157492"/>
            <a:ext cx="11898125" cy="9371421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78B4FB-809A-02BD-38A7-EA12E7CBC5AA}"/>
              </a:ext>
            </a:extLst>
          </p:cNvPr>
          <p:cNvSpPr/>
          <p:nvPr/>
        </p:nvSpPr>
        <p:spPr>
          <a:xfrm rot="-378541">
            <a:off x="3877025" y="1005577"/>
            <a:ext cx="12499972" cy="8354367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4"/>
                </a:lnTo>
                <a:lnTo>
                  <a:pt x="0" y="1241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F29093C-475B-330C-E484-14F5D161C61D}"/>
              </a:ext>
            </a:extLst>
          </p:cNvPr>
          <p:cNvSpPr/>
          <p:nvPr/>
        </p:nvSpPr>
        <p:spPr>
          <a:xfrm flipH="1">
            <a:off x="13787623" y="1024524"/>
            <a:ext cx="3669260" cy="8995776"/>
          </a:xfrm>
          <a:custGeom>
            <a:avLst/>
            <a:gdLst/>
            <a:ahLst/>
            <a:cxnLst/>
            <a:rect l="l" t="t" r="r" b="b"/>
            <a:pathLst>
              <a:path w="4285187" h="11407046">
                <a:moveTo>
                  <a:pt x="4285187" y="0"/>
                </a:moveTo>
                <a:lnTo>
                  <a:pt x="0" y="0"/>
                </a:lnTo>
                <a:lnTo>
                  <a:pt x="0" y="11407046"/>
                </a:lnTo>
                <a:lnTo>
                  <a:pt x="4285187" y="11407046"/>
                </a:lnTo>
                <a:lnTo>
                  <a:pt x="42851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907B5E1-B0A4-4D56-9B77-498E60B98382}"/>
              </a:ext>
            </a:extLst>
          </p:cNvPr>
          <p:cNvSpPr txBox="1"/>
          <p:nvPr/>
        </p:nvSpPr>
        <p:spPr>
          <a:xfrm>
            <a:off x="1092852" y="482468"/>
            <a:ext cx="10689786" cy="180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4 slots are available for any doctors in any specialization</a:t>
            </a:r>
          </a:p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After submitting it will direct to patient form</a:t>
            </a: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B6C66CD-1808-590A-F70A-3ACA906B926E}"/>
              </a:ext>
            </a:extLst>
          </p:cNvPr>
          <p:cNvSpPr/>
          <p:nvPr/>
        </p:nvSpPr>
        <p:spPr>
          <a:xfrm>
            <a:off x="12366186" y="2307004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7"/>
                </a:lnTo>
                <a:lnTo>
                  <a:pt x="0" y="1444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C7B25-606A-606F-F3DB-A471B95B5D68}"/>
              </a:ext>
            </a:extLst>
          </p:cNvPr>
          <p:cNvSpPr txBox="1"/>
          <p:nvPr/>
        </p:nvSpPr>
        <p:spPr>
          <a:xfrm>
            <a:off x="975276" y="2965765"/>
            <a:ext cx="125883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Patients details form contains:-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Name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Age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Phone number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Date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After submitting it will store the data into respective table of the database(</a:t>
            </a:r>
            <a:r>
              <a:rPr lang="en-GB" sz="3400" b="1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hospital_application</a:t>
            </a:r>
            <a:r>
              <a:rPr lang="en-GB" sz="34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GB" sz="34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202BF85-F294-581F-E8B1-BA38291B15D5}"/>
              </a:ext>
            </a:extLst>
          </p:cNvPr>
          <p:cNvSpPr txBox="1"/>
          <p:nvPr/>
        </p:nvSpPr>
        <p:spPr>
          <a:xfrm>
            <a:off x="995329" y="6960372"/>
            <a:ext cx="10689786" cy="118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Finally Patient’s booking details  stored in table will display on the page</a:t>
            </a: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4053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8484" y="301726"/>
            <a:ext cx="11741716" cy="9413773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30" y="0"/>
                </a:lnTo>
                <a:lnTo>
                  <a:pt x="17240730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022137">
            <a:off x="3790312" y="325736"/>
            <a:ext cx="14113205" cy="9172183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563" y="2625761"/>
            <a:ext cx="6544754" cy="7265125"/>
          </a:xfrm>
          <a:custGeom>
            <a:avLst/>
            <a:gdLst/>
            <a:ahLst/>
            <a:cxnLst/>
            <a:rect l="l" t="t" r="r" b="b"/>
            <a:pathLst>
              <a:path w="8066398" h="8155366">
                <a:moveTo>
                  <a:pt x="0" y="0"/>
                </a:moveTo>
                <a:lnTo>
                  <a:pt x="8066398" y="0"/>
                </a:lnTo>
                <a:lnTo>
                  <a:pt x="8066398" y="8155366"/>
                </a:lnTo>
                <a:lnTo>
                  <a:pt x="0" y="8155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717054" y="4811780"/>
            <a:ext cx="34548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Shruti Nair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9101" y="8259796"/>
            <a:ext cx="34548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Ravi Kumar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52800" y="31156"/>
            <a:ext cx="8732370" cy="128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19"/>
              </a:lnSpc>
            </a:pPr>
            <a:r>
              <a:rPr lang="en-US" sz="78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Our online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3213" y="8187401"/>
            <a:ext cx="389348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Divya Kumar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2024" y="4726506"/>
            <a:ext cx="34548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Vijay Reddy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58565" y="8172351"/>
            <a:ext cx="495358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Arun Prasad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24160" y="4726505"/>
            <a:ext cx="403255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Anjali Reddy</a:t>
            </a:r>
          </a:p>
        </p:txBody>
      </p:sp>
      <p:sp>
        <p:nvSpPr>
          <p:cNvPr id="24" name="Freeform 24"/>
          <p:cNvSpPr/>
          <p:nvPr/>
        </p:nvSpPr>
        <p:spPr>
          <a:xfrm>
            <a:off x="3804596" y="1356552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79469F-8339-A213-19D0-106B1B1E42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93" y="2437663"/>
            <a:ext cx="2507779" cy="20700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2A8B8F-DED6-73A3-2DD9-4DB2510F2C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213" y="2334959"/>
            <a:ext cx="2433703" cy="21976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ACD6E8-ADF0-1E36-A1BC-8715A1CFAE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635" y="2310059"/>
            <a:ext cx="2419470" cy="21976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991A9AC-2924-BB7D-E0CF-94FB8E1D13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48" y="5755531"/>
            <a:ext cx="2407092" cy="2232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A8B3CB-2992-4D37-7849-410C0AB130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924" y="5738467"/>
            <a:ext cx="2586060" cy="2232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3ED2D7-A3AC-D336-1B96-51F4473A89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705" y="5693456"/>
            <a:ext cx="2422946" cy="2264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AB82E-0F69-8523-F34F-7E1F6578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5CC1BB-197D-0E77-275D-B6A8E6910D1C}"/>
              </a:ext>
            </a:extLst>
          </p:cNvPr>
          <p:cNvSpPr/>
          <p:nvPr/>
        </p:nvSpPr>
        <p:spPr>
          <a:xfrm>
            <a:off x="5098484" y="301726"/>
            <a:ext cx="11741716" cy="9413773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30" y="0"/>
                </a:lnTo>
                <a:lnTo>
                  <a:pt x="17240730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7DB39FC-8E5D-ADC6-4BA3-65D24B3A798B}"/>
              </a:ext>
            </a:extLst>
          </p:cNvPr>
          <p:cNvSpPr/>
          <p:nvPr/>
        </p:nvSpPr>
        <p:spPr>
          <a:xfrm rot="10022137">
            <a:off x="3790312" y="325736"/>
            <a:ext cx="14113205" cy="9172183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B8221E-CCC0-4388-E4E6-61F34B89C9F0}"/>
              </a:ext>
            </a:extLst>
          </p:cNvPr>
          <p:cNvSpPr/>
          <p:nvPr/>
        </p:nvSpPr>
        <p:spPr>
          <a:xfrm>
            <a:off x="-13563" y="2625761"/>
            <a:ext cx="6544754" cy="7265125"/>
          </a:xfrm>
          <a:custGeom>
            <a:avLst/>
            <a:gdLst/>
            <a:ahLst/>
            <a:cxnLst/>
            <a:rect l="l" t="t" r="r" b="b"/>
            <a:pathLst>
              <a:path w="8066398" h="8155366">
                <a:moveTo>
                  <a:pt x="0" y="0"/>
                </a:moveTo>
                <a:lnTo>
                  <a:pt x="8066398" y="0"/>
                </a:lnTo>
                <a:lnTo>
                  <a:pt x="8066398" y="8155366"/>
                </a:lnTo>
                <a:lnTo>
                  <a:pt x="0" y="8155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F6BD931-6254-8561-9026-7DCB27ED35BC}"/>
              </a:ext>
            </a:extLst>
          </p:cNvPr>
          <p:cNvSpPr txBox="1"/>
          <p:nvPr/>
        </p:nvSpPr>
        <p:spPr>
          <a:xfrm>
            <a:off x="6886640" y="4731004"/>
            <a:ext cx="50292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Priya Srinivasan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666160A-A45C-E4DD-ADE6-D3DB8C30A34B}"/>
              </a:ext>
            </a:extLst>
          </p:cNvPr>
          <p:cNvSpPr txBox="1"/>
          <p:nvPr/>
        </p:nvSpPr>
        <p:spPr>
          <a:xfrm>
            <a:off x="7198312" y="8295452"/>
            <a:ext cx="4558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</a:t>
            </a: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Lakshmi Iyer</a:t>
            </a:r>
            <a:endParaRPr kumimoji="0" lang="en-US" sz="3399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-Bold Italics"/>
              <a:ea typeface="Montserrat Semi-Bold Italics"/>
              <a:cs typeface="Montserrat Semi-Bold Italics"/>
              <a:sym typeface="Montserrat Semi-Bold Itali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D0AC33D-FDE1-0A1E-211A-5123D7774E0A}"/>
              </a:ext>
            </a:extLst>
          </p:cNvPr>
          <p:cNvSpPr txBox="1"/>
          <p:nvPr/>
        </p:nvSpPr>
        <p:spPr>
          <a:xfrm>
            <a:off x="13543506" y="8316058"/>
            <a:ext cx="455849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</a:t>
            </a:r>
            <a:r>
              <a:rPr lang="en-US" sz="3399" b="1" i="1" dirty="0">
                <a:solidFill>
                  <a:srgbClr val="FFFFF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Karthik Varma</a:t>
            </a:r>
            <a:endParaRPr kumimoji="0" lang="en-US" sz="3399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-Bold Italics"/>
              <a:ea typeface="Montserrat Semi-Bold Italics"/>
              <a:cs typeface="Montserrat Semi-Bold Italics"/>
              <a:sym typeface="Montserrat Semi-Bold Itali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AA32D9B-824E-18F8-679F-2E25F3E5A22A}"/>
              </a:ext>
            </a:extLst>
          </p:cNvPr>
          <p:cNvSpPr txBox="1"/>
          <p:nvPr/>
        </p:nvSpPr>
        <p:spPr>
          <a:xfrm>
            <a:off x="14119830" y="4810449"/>
            <a:ext cx="34548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Dr. Rajesh Nair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83D2E36-83DB-4067-7C65-B91EAF3E1804}"/>
              </a:ext>
            </a:extLst>
          </p:cNvPr>
          <p:cNvSpPr/>
          <p:nvPr/>
        </p:nvSpPr>
        <p:spPr>
          <a:xfrm>
            <a:off x="3804596" y="1356552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7D656-5502-F890-5B35-D436F0EAD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710" y="2325498"/>
            <a:ext cx="2460723" cy="2222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601E3-6E0A-00EE-7511-CE1266DF9F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2424505"/>
            <a:ext cx="2433702" cy="21976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33A5C6-482A-66D5-90E4-F5338F3E2B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52" y="5895324"/>
            <a:ext cx="2460723" cy="22247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778C3-3254-CB70-406F-ED64739354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5877244"/>
            <a:ext cx="2476765" cy="2222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029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80BB2-34F0-5CA4-D4DB-C446FF830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3395CB-36BA-D3C5-A25D-85265B537C85}"/>
              </a:ext>
            </a:extLst>
          </p:cNvPr>
          <p:cNvSpPr/>
          <p:nvPr/>
        </p:nvSpPr>
        <p:spPr>
          <a:xfrm>
            <a:off x="5043427" y="873227"/>
            <a:ext cx="11741716" cy="9413773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30" y="0"/>
                </a:lnTo>
                <a:lnTo>
                  <a:pt x="17240730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753447-7806-4A28-A8D6-FECBF981FDF7}"/>
              </a:ext>
            </a:extLst>
          </p:cNvPr>
          <p:cNvSpPr/>
          <p:nvPr/>
        </p:nvSpPr>
        <p:spPr>
          <a:xfrm rot="10022137">
            <a:off x="3912739" y="818515"/>
            <a:ext cx="14113205" cy="9172183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B9D0BA-4316-2D9C-0142-FAF0E3A6D6D3}"/>
              </a:ext>
            </a:extLst>
          </p:cNvPr>
          <p:cNvSpPr/>
          <p:nvPr/>
        </p:nvSpPr>
        <p:spPr>
          <a:xfrm>
            <a:off x="0" y="3178103"/>
            <a:ext cx="7354671" cy="7554122"/>
          </a:xfrm>
          <a:custGeom>
            <a:avLst/>
            <a:gdLst/>
            <a:ahLst/>
            <a:cxnLst/>
            <a:rect l="l" t="t" r="r" b="b"/>
            <a:pathLst>
              <a:path w="8066398" h="8155366">
                <a:moveTo>
                  <a:pt x="0" y="0"/>
                </a:moveTo>
                <a:lnTo>
                  <a:pt x="8066398" y="0"/>
                </a:lnTo>
                <a:lnTo>
                  <a:pt x="8066398" y="8155366"/>
                </a:lnTo>
                <a:lnTo>
                  <a:pt x="0" y="8155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04BCA48-A8B3-047C-DC3C-D394F8CF5ABB}"/>
              </a:ext>
            </a:extLst>
          </p:cNvPr>
          <p:cNvSpPr txBox="1"/>
          <p:nvPr/>
        </p:nvSpPr>
        <p:spPr>
          <a:xfrm>
            <a:off x="-280515" y="145451"/>
            <a:ext cx="8732370" cy="128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0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Our offline team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BE6B9C4-96B6-9065-9573-8B980FC1C154}"/>
              </a:ext>
            </a:extLst>
          </p:cNvPr>
          <p:cNvSpPr/>
          <p:nvPr/>
        </p:nvSpPr>
        <p:spPr>
          <a:xfrm>
            <a:off x="3496361" y="1700614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F6B43A-784E-ED60-A6D6-2C5D8FBA11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1885" y="1916111"/>
            <a:ext cx="2826531" cy="22979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FA46B5-BFD1-CDAE-6CCA-D05BE2451D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9410" y="1894659"/>
            <a:ext cx="2826531" cy="2297967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88DDE6E2-417D-75D9-8EEF-0226BB66DAF1}"/>
              </a:ext>
            </a:extLst>
          </p:cNvPr>
          <p:cNvSpPr txBox="1"/>
          <p:nvPr/>
        </p:nvSpPr>
        <p:spPr>
          <a:xfrm>
            <a:off x="7983225" y="4970398"/>
            <a:ext cx="8732370" cy="300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Same icon for male and female as above</a:t>
            </a:r>
          </a:p>
          <a:p>
            <a:pPr marL="571500" marR="0" lvl="0" indent="-571500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There are total 50 doctors (25-female and 25-male)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203833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987743">
            <a:off x="3030881" y="61201"/>
            <a:ext cx="10845860" cy="9275733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78541">
            <a:off x="503299" y="190632"/>
            <a:ext cx="17201471" cy="10107996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5"/>
                </a:lnTo>
                <a:lnTo>
                  <a:pt x="0" y="1241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2511" y="315606"/>
            <a:ext cx="9220437" cy="1282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78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Lab tests facilities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0518" y="3735546"/>
            <a:ext cx="9629775" cy="5756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559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5 different lab tests</a:t>
            </a:r>
          </a:p>
          <a:p>
            <a:pPr marL="1143000" lvl="1" indent="-685800">
              <a:lnSpc>
                <a:spcPts val="50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Blood test</a:t>
            </a:r>
          </a:p>
          <a:p>
            <a:pPr marL="1143000" lvl="1" indent="-685800">
              <a:lnSpc>
                <a:spcPts val="50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X-Ray</a:t>
            </a:r>
          </a:p>
          <a:p>
            <a:pPr marL="1143000" lvl="1" indent="-685800">
              <a:lnSpc>
                <a:spcPts val="50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MRI Scan</a:t>
            </a:r>
          </a:p>
          <a:p>
            <a:pPr marL="1143000" lvl="1" indent="-685800">
              <a:lnSpc>
                <a:spcPts val="50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CT Scan</a:t>
            </a:r>
          </a:p>
          <a:p>
            <a:pPr marL="1143000" lvl="1" indent="-685800">
              <a:lnSpc>
                <a:spcPts val="50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ECG</a:t>
            </a:r>
          </a:p>
          <a:p>
            <a:pPr marL="1143000" lvl="1" indent="-685800">
              <a:lnSpc>
                <a:spcPts val="7559"/>
              </a:lnSpc>
              <a:buFont typeface="Wingdings" panose="05000000000000000000" pitchFamily="2" charset="2"/>
              <a:buChar char="q"/>
            </a:pPr>
            <a:endParaRPr lang="en-US" sz="4000" dirty="0">
              <a:solidFill>
                <a:srgbClr val="FFFFF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lvl="1">
              <a:lnSpc>
                <a:spcPts val="5000"/>
              </a:lnSpc>
            </a:pPr>
            <a:endParaRPr lang="en-US" sz="4000" dirty="0">
              <a:solidFill>
                <a:srgbClr val="FFFFFF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396521" y="198120"/>
            <a:ext cx="4769611" cy="9890760"/>
          </a:xfrm>
          <a:custGeom>
            <a:avLst/>
            <a:gdLst/>
            <a:ahLst/>
            <a:cxnLst/>
            <a:rect l="l" t="t" r="r" b="b"/>
            <a:pathLst>
              <a:path w="5382069" h="11973745">
                <a:moveTo>
                  <a:pt x="0" y="0"/>
                </a:moveTo>
                <a:lnTo>
                  <a:pt x="5382069" y="0"/>
                </a:lnTo>
                <a:lnTo>
                  <a:pt x="5382069" y="11973745"/>
                </a:lnTo>
                <a:lnTo>
                  <a:pt x="0" y="1197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66057" y="249858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3" y="0"/>
                </a:lnTo>
                <a:lnTo>
                  <a:pt x="1777053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77D8912-1A1F-ED86-F903-3CFECA5CE68B}"/>
              </a:ext>
            </a:extLst>
          </p:cNvPr>
          <p:cNvSpPr txBox="1"/>
          <p:nvPr/>
        </p:nvSpPr>
        <p:spPr>
          <a:xfrm>
            <a:off x="533400" y="2749785"/>
            <a:ext cx="1149010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4000" dirty="0">
                <a:latin typeface="Fredoka"/>
                <a:ea typeface="Fredoka"/>
                <a:cs typeface="Fredoka"/>
                <a:sym typeface="Fredoka"/>
              </a:rPr>
              <a:t>Used table in database:- </a:t>
            </a:r>
            <a:r>
              <a:rPr lang="en-US" sz="4000" dirty="0" err="1">
                <a:latin typeface="Fredoka"/>
                <a:ea typeface="Fredoka"/>
                <a:cs typeface="Fredoka"/>
                <a:sym typeface="Fredoka"/>
              </a:rPr>
              <a:t>hospital_labbookings</a:t>
            </a:r>
            <a:endParaRPr lang="en-US" sz="4000" dirty="0"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A4E4468-CEB7-7316-027E-6D6454428D2A}"/>
              </a:ext>
            </a:extLst>
          </p:cNvPr>
          <p:cNvSpPr txBox="1"/>
          <p:nvPr/>
        </p:nvSpPr>
        <p:spPr>
          <a:xfrm>
            <a:off x="1416374" y="1755963"/>
            <a:ext cx="12715822" cy="880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facility 1 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Wingdings" panose="05000000000000000000" pitchFamily="2" charset="2"/>
              </a:rPr>
              <a:t>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booking at hospital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4472D-503C-ADB9-C586-F4CEAFE8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41362D-EA01-326B-0107-6B48AA73F6FC}"/>
              </a:ext>
            </a:extLst>
          </p:cNvPr>
          <p:cNvSpPr/>
          <p:nvPr/>
        </p:nvSpPr>
        <p:spPr>
          <a:xfrm rot="9987743">
            <a:off x="3030881" y="61201"/>
            <a:ext cx="10845860" cy="9275733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471136-1236-08E4-F7F5-7613CDB1ADA7}"/>
              </a:ext>
            </a:extLst>
          </p:cNvPr>
          <p:cNvSpPr/>
          <p:nvPr/>
        </p:nvSpPr>
        <p:spPr>
          <a:xfrm rot="-378541">
            <a:off x="503299" y="190632"/>
            <a:ext cx="17201471" cy="10107996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5"/>
                </a:lnTo>
                <a:lnTo>
                  <a:pt x="0" y="1241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2F95953-2045-F07E-8617-37DF44A49D0E}"/>
              </a:ext>
            </a:extLst>
          </p:cNvPr>
          <p:cNvSpPr txBox="1"/>
          <p:nvPr/>
        </p:nvSpPr>
        <p:spPr>
          <a:xfrm>
            <a:off x="1219200" y="0"/>
            <a:ext cx="11246857" cy="1083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After selecting any type of testing it will display booking details form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Patient name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Hospital</a:t>
            </a:r>
          </a:p>
          <a:p>
            <a:pPr marL="1600200" lvl="2" indent="-685800">
              <a:lnSpc>
                <a:spcPts val="50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5 types of places with respective hospital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date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Submit button(book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685800" marR="0" lvl="0" indent="-68580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After submitting it will store details backend</a:t>
            </a:r>
          </a:p>
          <a:p>
            <a:pPr marL="1143000" lvl="1" indent="-685800">
              <a:lnSpc>
                <a:spcPts val="7559"/>
              </a:lnSpc>
              <a:buFont typeface="Wingdings" panose="05000000000000000000" pitchFamily="2" charset="2"/>
              <a:buChar char="q"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It will display booking conformation details of patients of lab test</a:t>
            </a:r>
          </a:p>
          <a:p>
            <a:pPr marR="0" lvl="1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457200" marR="0" lvl="1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79473EA-418B-D203-D260-60978068BA5B}"/>
              </a:ext>
            </a:extLst>
          </p:cNvPr>
          <p:cNvSpPr/>
          <p:nvPr/>
        </p:nvSpPr>
        <p:spPr>
          <a:xfrm>
            <a:off x="13807294" y="146382"/>
            <a:ext cx="4769611" cy="9890760"/>
          </a:xfrm>
          <a:custGeom>
            <a:avLst/>
            <a:gdLst/>
            <a:ahLst/>
            <a:cxnLst/>
            <a:rect l="l" t="t" r="r" b="b"/>
            <a:pathLst>
              <a:path w="5382069" h="11973745">
                <a:moveTo>
                  <a:pt x="0" y="0"/>
                </a:moveTo>
                <a:lnTo>
                  <a:pt x="5382069" y="0"/>
                </a:lnTo>
                <a:lnTo>
                  <a:pt x="5382069" y="11973745"/>
                </a:lnTo>
                <a:lnTo>
                  <a:pt x="0" y="1197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325276A-1FF7-B4FD-D7EC-9B51A91C1141}"/>
              </a:ext>
            </a:extLst>
          </p:cNvPr>
          <p:cNvSpPr/>
          <p:nvPr/>
        </p:nvSpPr>
        <p:spPr>
          <a:xfrm>
            <a:off x="12466057" y="249858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3" y="0"/>
                </a:lnTo>
                <a:lnTo>
                  <a:pt x="1777053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86948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E76F7-7D79-6BEE-A7A0-BC3213106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9D9025-FA7B-65E0-CC28-7BEB17E36F43}"/>
              </a:ext>
            </a:extLst>
          </p:cNvPr>
          <p:cNvSpPr/>
          <p:nvPr/>
        </p:nvSpPr>
        <p:spPr>
          <a:xfrm rot="9987743">
            <a:off x="3030881" y="61201"/>
            <a:ext cx="10845860" cy="9275733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302462-52BF-005C-820B-548A7CB18966}"/>
              </a:ext>
            </a:extLst>
          </p:cNvPr>
          <p:cNvSpPr/>
          <p:nvPr/>
        </p:nvSpPr>
        <p:spPr>
          <a:xfrm rot="-378541">
            <a:off x="503299" y="190632"/>
            <a:ext cx="17201471" cy="10107996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5"/>
                </a:lnTo>
                <a:lnTo>
                  <a:pt x="0" y="1241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231263A-7A30-D559-69BD-FC5A8FAA2490}"/>
              </a:ext>
            </a:extLst>
          </p:cNvPr>
          <p:cNvSpPr txBox="1"/>
          <p:nvPr/>
        </p:nvSpPr>
        <p:spPr>
          <a:xfrm>
            <a:off x="1523278" y="2103858"/>
            <a:ext cx="10618499" cy="7987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It will display a form with :-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Name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Contact number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5 different types of tests with the price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Price </a:t>
            </a: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fixed from the test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Date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Time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address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Submit button(book now)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Pop a message successfully booked and it store details in backend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F89FE4C-B942-66BD-BB00-CB416A3C97BD}"/>
              </a:ext>
            </a:extLst>
          </p:cNvPr>
          <p:cNvSpPr/>
          <p:nvPr/>
        </p:nvSpPr>
        <p:spPr>
          <a:xfrm>
            <a:off x="13396521" y="198120"/>
            <a:ext cx="4769611" cy="9890760"/>
          </a:xfrm>
          <a:custGeom>
            <a:avLst/>
            <a:gdLst/>
            <a:ahLst/>
            <a:cxnLst/>
            <a:rect l="l" t="t" r="r" b="b"/>
            <a:pathLst>
              <a:path w="5382069" h="11973745">
                <a:moveTo>
                  <a:pt x="0" y="0"/>
                </a:moveTo>
                <a:lnTo>
                  <a:pt x="5382069" y="0"/>
                </a:lnTo>
                <a:lnTo>
                  <a:pt x="5382069" y="11973745"/>
                </a:lnTo>
                <a:lnTo>
                  <a:pt x="0" y="1197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0898890-0A88-C037-B378-477FEFDACA9D}"/>
              </a:ext>
            </a:extLst>
          </p:cNvPr>
          <p:cNvSpPr/>
          <p:nvPr/>
        </p:nvSpPr>
        <p:spPr>
          <a:xfrm>
            <a:off x="12466057" y="249858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3" y="0"/>
                </a:lnTo>
                <a:lnTo>
                  <a:pt x="1777053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F56195C-9BD4-A1DD-2B0D-E2AD5603436A}"/>
              </a:ext>
            </a:extLst>
          </p:cNvPr>
          <p:cNvSpPr txBox="1"/>
          <p:nvPr/>
        </p:nvSpPr>
        <p:spPr>
          <a:xfrm>
            <a:off x="679618" y="1207672"/>
            <a:ext cx="1149010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Used table in database:-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home_lab_bookings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7934C48-B1D2-24B6-770F-AC0E3F0B9324}"/>
              </a:ext>
            </a:extLst>
          </p:cNvPr>
          <p:cNvSpPr txBox="1"/>
          <p:nvPr/>
        </p:nvSpPr>
        <p:spPr>
          <a:xfrm>
            <a:off x="1527289" y="249858"/>
            <a:ext cx="12715822" cy="880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facility 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2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Wingdings" panose="05000000000000000000" pitchFamily="2" charset="2"/>
              </a:rPr>
              <a:t>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 booking at home</a:t>
            </a:r>
          </a:p>
        </p:txBody>
      </p:sp>
    </p:spTree>
    <p:extLst>
      <p:ext uri="{BB962C8B-B14F-4D97-AF65-F5344CB8AC3E}">
        <p14:creationId xmlns:p14="http://schemas.microsoft.com/office/powerpoint/2010/main" val="98585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9AC51-E98C-9F08-32F7-4BD243D2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9627A6-AB17-FF64-33D0-75456344B651}"/>
              </a:ext>
            </a:extLst>
          </p:cNvPr>
          <p:cNvSpPr/>
          <p:nvPr/>
        </p:nvSpPr>
        <p:spPr>
          <a:xfrm rot="9987743">
            <a:off x="3030881" y="61201"/>
            <a:ext cx="10845860" cy="9275733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62C709-3818-45B7-6E96-17C99A9DE71E}"/>
              </a:ext>
            </a:extLst>
          </p:cNvPr>
          <p:cNvSpPr/>
          <p:nvPr/>
        </p:nvSpPr>
        <p:spPr>
          <a:xfrm rot="-378541">
            <a:off x="503299" y="190632"/>
            <a:ext cx="17201471" cy="10107996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5"/>
                </a:lnTo>
                <a:lnTo>
                  <a:pt x="0" y="1241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C17EFFD-E50E-C7A3-AE72-068CC79F9AA8}"/>
              </a:ext>
            </a:extLst>
          </p:cNvPr>
          <p:cNvSpPr txBox="1"/>
          <p:nvPr/>
        </p:nvSpPr>
        <p:spPr>
          <a:xfrm>
            <a:off x="1382326" y="2975426"/>
            <a:ext cx="10618499" cy="6705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It will display a form with :-</a:t>
            </a:r>
          </a:p>
          <a:p>
            <a:pPr marL="685800" marR="0" lvl="0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It will check with already existing prescriptions table and displays details if found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Appointment number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Patient name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Doctor name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Appointment date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Submit button</a:t>
            </a:r>
          </a:p>
          <a:p>
            <a:pPr marL="1143000" marR="0" lvl="1" indent="-68580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156DF95-3602-1251-5CD1-0FFF84F3497C}"/>
              </a:ext>
            </a:extLst>
          </p:cNvPr>
          <p:cNvSpPr/>
          <p:nvPr/>
        </p:nvSpPr>
        <p:spPr>
          <a:xfrm>
            <a:off x="13396521" y="198120"/>
            <a:ext cx="4769611" cy="9890760"/>
          </a:xfrm>
          <a:custGeom>
            <a:avLst/>
            <a:gdLst/>
            <a:ahLst/>
            <a:cxnLst/>
            <a:rect l="l" t="t" r="r" b="b"/>
            <a:pathLst>
              <a:path w="5382069" h="11973745">
                <a:moveTo>
                  <a:pt x="0" y="0"/>
                </a:moveTo>
                <a:lnTo>
                  <a:pt x="5382069" y="0"/>
                </a:lnTo>
                <a:lnTo>
                  <a:pt x="5382069" y="11973745"/>
                </a:lnTo>
                <a:lnTo>
                  <a:pt x="0" y="1197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B8ACF74-9CDD-7FD3-B19B-AB950ED16A7C}"/>
              </a:ext>
            </a:extLst>
          </p:cNvPr>
          <p:cNvSpPr/>
          <p:nvPr/>
        </p:nvSpPr>
        <p:spPr>
          <a:xfrm>
            <a:off x="12466057" y="249858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3" y="0"/>
                </a:lnTo>
                <a:lnTo>
                  <a:pt x="1777053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5A544AF-498D-25B1-17ED-90E955F764A6}"/>
              </a:ext>
            </a:extLst>
          </p:cNvPr>
          <p:cNvSpPr txBox="1"/>
          <p:nvPr/>
        </p:nvSpPr>
        <p:spPr>
          <a:xfrm>
            <a:off x="510724" y="1753022"/>
            <a:ext cx="1149010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Used table in database:-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home_lab_bookings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8AD3468-3040-8AEA-759E-68F14CAFC5F7}"/>
              </a:ext>
            </a:extLst>
          </p:cNvPr>
          <p:cNvSpPr txBox="1"/>
          <p:nvPr/>
        </p:nvSpPr>
        <p:spPr>
          <a:xfrm>
            <a:off x="1219200" y="493209"/>
            <a:ext cx="8421355" cy="880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facility 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3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Wingdings" panose="05000000000000000000" pitchFamily="2" charset="2"/>
              </a:rPr>
              <a:t>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 Buy medicines</a:t>
            </a:r>
          </a:p>
        </p:txBody>
      </p:sp>
    </p:spTree>
    <p:extLst>
      <p:ext uri="{BB962C8B-B14F-4D97-AF65-F5344CB8AC3E}">
        <p14:creationId xmlns:p14="http://schemas.microsoft.com/office/powerpoint/2010/main" val="67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268802">
            <a:off x="2022790" y="1153667"/>
            <a:ext cx="8832219" cy="7563627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2" y="0"/>
                </a:lnTo>
                <a:lnTo>
                  <a:pt x="19179332" y="16250125"/>
                </a:lnTo>
                <a:lnTo>
                  <a:pt x="0" y="16250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991050">
            <a:off x="2370827" y="1258061"/>
            <a:ext cx="7713305" cy="7721818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9832" y="1686531"/>
            <a:ext cx="6135638" cy="8600469"/>
          </a:xfrm>
          <a:custGeom>
            <a:avLst/>
            <a:gdLst/>
            <a:ahLst/>
            <a:cxnLst/>
            <a:rect l="l" t="t" r="r" b="b"/>
            <a:pathLst>
              <a:path w="6813203" h="8600469">
                <a:moveTo>
                  <a:pt x="0" y="0"/>
                </a:moveTo>
                <a:lnTo>
                  <a:pt x="6813203" y="0"/>
                </a:lnTo>
                <a:lnTo>
                  <a:pt x="6813203" y="8600469"/>
                </a:lnTo>
                <a:lnTo>
                  <a:pt x="0" y="8600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3339" y="159315"/>
            <a:ext cx="6814725" cy="1282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78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339" y="1494720"/>
            <a:ext cx="8314856" cy="91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 page consists :- </a:t>
            </a:r>
          </a:p>
          <a:p>
            <a:pPr marL="457200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doctor login</a:t>
            </a:r>
          </a:p>
          <a:p>
            <a:pPr marL="457200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patient register and patient login</a:t>
            </a:r>
          </a:p>
          <a:p>
            <a:pPr marL="457200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us-contains a video and small info about website</a:t>
            </a:r>
          </a:p>
          <a:p>
            <a:pPr marL="457200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Services:-</a:t>
            </a:r>
          </a:p>
          <a:p>
            <a:pPr marL="914400" lvl="1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 appointments</a:t>
            </a:r>
          </a:p>
          <a:p>
            <a:pPr marL="1371600" lvl="2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Online appointments</a:t>
            </a:r>
          </a:p>
          <a:p>
            <a:pPr marL="1371600" lvl="2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Offline appointments</a:t>
            </a:r>
          </a:p>
          <a:p>
            <a:pPr marL="914400" lvl="1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Buy medicines</a:t>
            </a:r>
          </a:p>
          <a:p>
            <a:pPr marL="914400" lvl="1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 lab tests</a:t>
            </a:r>
          </a:p>
          <a:p>
            <a:pPr marL="1371600" lvl="2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 to home appointment</a:t>
            </a:r>
          </a:p>
          <a:p>
            <a:pPr marL="1371600" lvl="2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 for offline appointment</a:t>
            </a:r>
          </a:p>
          <a:p>
            <a:pPr marL="1371600" lvl="2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endParaRPr lang="en-US" sz="3399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endParaRPr lang="en-US" sz="3399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558514" y="1471860"/>
            <a:ext cx="1600328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266700"/>
            <a:ext cx="16840200" cy="9758386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30" y="0"/>
                </a:lnTo>
                <a:lnTo>
                  <a:pt x="17240730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022137">
            <a:off x="5567825" y="593096"/>
            <a:ext cx="10961624" cy="8897600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5774" y="2003373"/>
            <a:ext cx="5968328" cy="8283627"/>
          </a:xfrm>
          <a:custGeom>
            <a:avLst/>
            <a:gdLst/>
            <a:ahLst/>
            <a:cxnLst/>
            <a:rect l="l" t="t" r="r" b="b"/>
            <a:pathLst>
              <a:path w="5968328" h="8283627">
                <a:moveTo>
                  <a:pt x="0" y="0"/>
                </a:moveTo>
                <a:lnTo>
                  <a:pt x="5968328" y="0"/>
                </a:lnTo>
                <a:lnTo>
                  <a:pt x="5968328" y="8283627"/>
                </a:lnTo>
                <a:lnTo>
                  <a:pt x="0" y="8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68215" y="5340420"/>
            <a:ext cx="945635" cy="945635"/>
          </a:xfrm>
          <a:custGeom>
            <a:avLst/>
            <a:gdLst/>
            <a:ahLst/>
            <a:cxnLst/>
            <a:rect l="l" t="t" r="r" b="b"/>
            <a:pathLst>
              <a:path w="945635" h="945635">
                <a:moveTo>
                  <a:pt x="0" y="0"/>
                </a:moveTo>
                <a:lnTo>
                  <a:pt x="945635" y="0"/>
                </a:lnTo>
                <a:lnTo>
                  <a:pt x="945635" y="945636"/>
                </a:lnTo>
                <a:lnTo>
                  <a:pt x="0" y="945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41032" y="3202067"/>
            <a:ext cx="6449413" cy="133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19"/>
              </a:lnSpc>
            </a:pPr>
            <a:r>
              <a:rPr lang="en-US" sz="85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Contact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48637" y="5429814"/>
            <a:ext cx="4888759" cy="7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4549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+918465061466</a:t>
            </a:r>
          </a:p>
        </p:txBody>
      </p:sp>
      <p:sp>
        <p:nvSpPr>
          <p:cNvPr id="14" name="Freeform 14"/>
          <p:cNvSpPr/>
          <p:nvPr/>
        </p:nvSpPr>
        <p:spPr>
          <a:xfrm>
            <a:off x="5281240" y="1578327"/>
            <a:ext cx="1397243" cy="1135842"/>
          </a:xfrm>
          <a:custGeom>
            <a:avLst/>
            <a:gdLst/>
            <a:ahLst/>
            <a:cxnLst/>
            <a:rect l="l" t="t" r="r" b="b"/>
            <a:pathLst>
              <a:path w="1397243" h="1135842">
                <a:moveTo>
                  <a:pt x="0" y="0"/>
                </a:moveTo>
                <a:lnTo>
                  <a:pt x="1397244" y="0"/>
                </a:lnTo>
                <a:lnTo>
                  <a:pt x="1397244" y="1135842"/>
                </a:lnTo>
                <a:lnTo>
                  <a:pt x="0" y="1135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6CB3AE4-E8AA-9C92-BF1C-8FE337EC622D}"/>
              </a:ext>
            </a:extLst>
          </p:cNvPr>
          <p:cNvSpPr txBox="1"/>
          <p:nvPr/>
        </p:nvSpPr>
        <p:spPr>
          <a:xfrm>
            <a:off x="11048637" y="6753564"/>
            <a:ext cx="4888759" cy="7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4549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+918499099949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49392-E687-EC5A-B452-6B6F647D4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777" t="6286"/>
          <a:stretch/>
        </p:blipFill>
        <p:spPr>
          <a:xfrm>
            <a:off x="9499862" y="6715626"/>
            <a:ext cx="833479" cy="8562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41210">
            <a:off x="289660" y="651712"/>
            <a:ext cx="10301297" cy="7565433"/>
          </a:xfrm>
          <a:custGeom>
            <a:avLst/>
            <a:gdLst/>
            <a:ahLst/>
            <a:cxnLst/>
            <a:rect l="l" t="t" r="r" b="b"/>
            <a:pathLst>
              <a:path w="12808520" h="10852310">
                <a:moveTo>
                  <a:pt x="0" y="0"/>
                </a:moveTo>
                <a:lnTo>
                  <a:pt x="12808520" y="0"/>
                </a:lnTo>
                <a:lnTo>
                  <a:pt x="12808520" y="10852310"/>
                </a:lnTo>
                <a:lnTo>
                  <a:pt x="0" y="1085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27506">
            <a:off x="134126" y="1152824"/>
            <a:ext cx="10435864" cy="6563208"/>
          </a:xfrm>
          <a:custGeom>
            <a:avLst/>
            <a:gdLst/>
            <a:ahLst/>
            <a:cxnLst/>
            <a:rect l="l" t="t" r="r" b="b"/>
            <a:pathLst>
              <a:path w="16838642" h="12154438">
                <a:moveTo>
                  <a:pt x="0" y="0"/>
                </a:moveTo>
                <a:lnTo>
                  <a:pt x="16838642" y="0"/>
                </a:lnTo>
                <a:lnTo>
                  <a:pt x="16838642" y="12154438"/>
                </a:lnTo>
                <a:lnTo>
                  <a:pt x="0" y="1215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610644"/>
            <a:ext cx="9144000" cy="9676356"/>
          </a:xfrm>
          <a:custGeom>
            <a:avLst/>
            <a:gdLst/>
            <a:ahLst/>
            <a:cxnLst/>
            <a:rect l="l" t="t" r="r" b="b"/>
            <a:pathLst>
              <a:path w="9144000" h="9676356">
                <a:moveTo>
                  <a:pt x="0" y="0"/>
                </a:moveTo>
                <a:lnTo>
                  <a:pt x="9144000" y="0"/>
                </a:lnTo>
                <a:lnTo>
                  <a:pt x="9144000" y="9676356"/>
                </a:lnTo>
                <a:lnTo>
                  <a:pt x="0" y="967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0009" y="2834279"/>
            <a:ext cx="8725954" cy="409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28"/>
              </a:lnSpc>
            </a:pPr>
            <a:r>
              <a:rPr lang="en-US" sz="1582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THANK</a:t>
            </a:r>
          </a:p>
          <a:p>
            <a:pPr algn="l">
              <a:lnSpc>
                <a:spcPts val="15828"/>
              </a:lnSpc>
            </a:pPr>
            <a:r>
              <a:rPr lang="en-US" sz="1582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YOU</a:t>
            </a:r>
          </a:p>
        </p:txBody>
      </p:sp>
      <p:sp>
        <p:nvSpPr>
          <p:cNvPr id="6" name="Freeform 6"/>
          <p:cNvSpPr/>
          <p:nvPr/>
        </p:nvSpPr>
        <p:spPr>
          <a:xfrm>
            <a:off x="6832953" y="4882575"/>
            <a:ext cx="1874050" cy="1523446"/>
          </a:xfrm>
          <a:custGeom>
            <a:avLst/>
            <a:gdLst/>
            <a:ahLst/>
            <a:cxnLst/>
            <a:rect l="l" t="t" r="r" b="b"/>
            <a:pathLst>
              <a:path w="1874050" h="1523446">
                <a:moveTo>
                  <a:pt x="0" y="0"/>
                </a:moveTo>
                <a:lnTo>
                  <a:pt x="1874050" y="0"/>
                </a:lnTo>
                <a:lnTo>
                  <a:pt x="1874050" y="1523446"/>
                </a:lnTo>
                <a:lnTo>
                  <a:pt x="0" y="1523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67987-D195-1F2A-DED1-39F81774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4EC32A-BEAA-4409-8950-9B12A0F26F1E}"/>
              </a:ext>
            </a:extLst>
          </p:cNvPr>
          <p:cNvSpPr/>
          <p:nvPr/>
        </p:nvSpPr>
        <p:spPr>
          <a:xfrm rot="-7268802">
            <a:off x="2022790" y="1153667"/>
            <a:ext cx="8832219" cy="7563627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2" y="0"/>
                </a:lnTo>
                <a:lnTo>
                  <a:pt x="19179332" y="16250125"/>
                </a:lnTo>
                <a:lnTo>
                  <a:pt x="0" y="16250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4A5D7C-B47F-9657-F217-15539AB8D889}"/>
              </a:ext>
            </a:extLst>
          </p:cNvPr>
          <p:cNvSpPr/>
          <p:nvPr/>
        </p:nvSpPr>
        <p:spPr>
          <a:xfrm rot="9991050">
            <a:off x="2370827" y="1258061"/>
            <a:ext cx="7713305" cy="7721818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71F4202-276C-9D59-AD14-E40FB31130C6}"/>
              </a:ext>
            </a:extLst>
          </p:cNvPr>
          <p:cNvSpPr/>
          <p:nvPr/>
        </p:nvSpPr>
        <p:spPr>
          <a:xfrm>
            <a:off x="10879832" y="1686531"/>
            <a:ext cx="6135638" cy="8600469"/>
          </a:xfrm>
          <a:custGeom>
            <a:avLst/>
            <a:gdLst/>
            <a:ahLst/>
            <a:cxnLst/>
            <a:rect l="l" t="t" r="r" b="b"/>
            <a:pathLst>
              <a:path w="6813203" h="8600469">
                <a:moveTo>
                  <a:pt x="0" y="0"/>
                </a:moveTo>
                <a:lnTo>
                  <a:pt x="6813203" y="0"/>
                </a:lnTo>
                <a:lnTo>
                  <a:pt x="6813203" y="8600469"/>
                </a:lnTo>
                <a:lnTo>
                  <a:pt x="0" y="8600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CDF1527-B71C-A184-E375-959C3E05DA90}"/>
              </a:ext>
            </a:extLst>
          </p:cNvPr>
          <p:cNvSpPr txBox="1"/>
          <p:nvPr/>
        </p:nvSpPr>
        <p:spPr>
          <a:xfrm>
            <a:off x="1301370" y="1028700"/>
            <a:ext cx="8314856" cy="364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Contact us through what’s app </a:t>
            </a:r>
          </a:p>
          <a:p>
            <a:pPr marL="457200" marR="0" lvl="0" indent="-45720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Contact </a:t>
            </a:r>
            <a:r>
              <a:rPr lang="en-US" sz="33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 by </a:t>
            </a:r>
            <a:r>
              <a:rPr kumimoji="0" lang="en-US" sz="33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normal </a:t>
            </a: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call</a:t>
            </a:r>
          </a:p>
          <a:p>
            <a:pPr marL="457200" marR="0" lvl="0" indent="-45720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Displaying the database tables </a:t>
            </a:r>
          </a:p>
          <a:p>
            <a:pPr marL="457200" marR="0" lvl="0" indent="-45720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Website logo</a:t>
            </a:r>
          </a:p>
          <a:p>
            <a:pPr marR="0" lvl="2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just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59B8465-6306-E7A4-4934-D4AC3A9F0E43}"/>
              </a:ext>
            </a:extLst>
          </p:cNvPr>
          <p:cNvSpPr/>
          <p:nvPr/>
        </p:nvSpPr>
        <p:spPr>
          <a:xfrm>
            <a:off x="11558514" y="1471860"/>
            <a:ext cx="1600328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6"/>
                </a:lnTo>
                <a:lnTo>
                  <a:pt x="0" y="1444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9126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37974">
            <a:off x="4073871" y="530948"/>
            <a:ext cx="13529522" cy="8436872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9959" y="855002"/>
            <a:ext cx="13020241" cy="9021031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29" y="0"/>
                </a:lnTo>
                <a:lnTo>
                  <a:pt x="17240729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-12032" y="2228745"/>
            <a:ext cx="8827455" cy="7737525"/>
          </a:xfrm>
          <a:custGeom>
            <a:avLst/>
            <a:gdLst/>
            <a:ahLst/>
            <a:cxnLst/>
            <a:rect l="l" t="t" r="r" b="b"/>
            <a:pathLst>
              <a:path w="8827455" h="7737525">
                <a:moveTo>
                  <a:pt x="0" y="0"/>
                </a:moveTo>
                <a:lnTo>
                  <a:pt x="8827455" y="0"/>
                </a:lnTo>
                <a:lnTo>
                  <a:pt x="8827455" y="7737525"/>
                </a:lnTo>
                <a:lnTo>
                  <a:pt x="0" y="773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28600" y="365640"/>
            <a:ext cx="7617979" cy="111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DOCTOR LOGIN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72074" y="3658856"/>
            <a:ext cx="8217263" cy="5500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view their respective profile they have to login with following credentials which are already stored in table (</a:t>
            </a:r>
            <a:r>
              <a:rPr lang="en-US" sz="36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doctordetails</a:t>
            </a:r>
            <a:r>
              <a:rPr lang="en-US" sz="3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of database(hospital _application):-</a:t>
            </a:r>
          </a:p>
          <a:p>
            <a:pPr>
              <a:lnSpc>
                <a:spcPts val="4759"/>
              </a:lnSpc>
            </a:pPr>
            <a:endParaRPr lang="en-US" sz="3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 </a:t>
            </a:r>
          </a:p>
          <a:p>
            <a:pPr marL="457200" indent="-45720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Password</a:t>
            </a:r>
          </a:p>
          <a:p>
            <a:pPr>
              <a:lnSpc>
                <a:spcPts val="4759"/>
              </a:lnSpc>
            </a:pPr>
            <a:endParaRPr lang="en-US" sz="3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6620EDE-2880-143B-0F26-4C19EF0EAF06}"/>
              </a:ext>
            </a:extLst>
          </p:cNvPr>
          <p:cNvSpPr txBox="1"/>
          <p:nvPr/>
        </p:nvSpPr>
        <p:spPr>
          <a:xfrm>
            <a:off x="8071551" y="2137672"/>
            <a:ext cx="9584862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4000" dirty="0">
                <a:latin typeface="Fredoka"/>
                <a:ea typeface="Fredoka"/>
                <a:cs typeface="Fredoka"/>
                <a:sym typeface="Fredoka"/>
              </a:rPr>
              <a:t>Used table in database:- </a:t>
            </a:r>
            <a:r>
              <a:rPr lang="en-US" sz="4000" dirty="0" err="1">
                <a:latin typeface="Fredoka"/>
                <a:ea typeface="Fredoka"/>
                <a:cs typeface="Fredoka"/>
                <a:sym typeface="Fredoka"/>
              </a:rPr>
              <a:t>doctordetails</a:t>
            </a:r>
            <a:endParaRPr lang="en-US" sz="4000" dirty="0"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61FF8-9634-8D12-FD45-E37B4A962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2A70EA-624F-E1B7-07E8-4E804333E5DA}"/>
              </a:ext>
            </a:extLst>
          </p:cNvPr>
          <p:cNvSpPr/>
          <p:nvPr/>
        </p:nvSpPr>
        <p:spPr>
          <a:xfrm rot="10737974">
            <a:off x="4073871" y="530948"/>
            <a:ext cx="13529522" cy="8436872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306C47B-F5B4-7582-225A-5E6CCE486F40}"/>
              </a:ext>
            </a:extLst>
          </p:cNvPr>
          <p:cNvSpPr/>
          <p:nvPr/>
        </p:nvSpPr>
        <p:spPr>
          <a:xfrm>
            <a:off x="3819959" y="855002"/>
            <a:ext cx="13020241" cy="9021031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29" y="0"/>
                </a:lnTo>
                <a:lnTo>
                  <a:pt x="17240729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1898C7E-9105-8B58-2DC6-133A0F2A86C3}"/>
              </a:ext>
            </a:extLst>
          </p:cNvPr>
          <p:cNvSpPr/>
          <p:nvPr/>
        </p:nvSpPr>
        <p:spPr>
          <a:xfrm>
            <a:off x="0" y="1694473"/>
            <a:ext cx="8827455" cy="7737525"/>
          </a:xfrm>
          <a:custGeom>
            <a:avLst/>
            <a:gdLst/>
            <a:ahLst/>
            <a:cxnLst/>
            <a:rect l="l" t="t" r="r" b="b"/>
            <a:pathLst>
              <a:path w="8827455" h="7737525">
                <a:moveTo>
                  <a:pt x="0" y="0"/>
                </a:moveTo>
                <a:lnTo>
                  <a:pt x="8827455" y="0"/>
                </a:lnTo>
                <a:lnTo>
                  <a:pt x="8827455" y="7737525"/>
                </a:lnTo>
                <a:lnTo>
                  <a:pt x="0" y="773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E7A88B4-171D-2C86-6B57-9E79BFB4560C}"/>
              </a:ext>
            </a:extLst>
          </p:cNvPr>
          <p:cNvSpPr txBox="1"/>
          <p:nvPr/>
        </p:nvSpPr>
        <p:spPr>
          <a:xfrm>
            <a:off x="9430067" y="1079728"/>
            <a:ext cx="8248333" cy="8571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Inside view of their respective profiles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Doctor image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 with specialization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Experience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Total no of patients they treated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amount they earned (</a:t>
            </a:r>
            <a:r>
              <a:rPr lang="en-US" sz="3399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</a:t>
            </a: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₹300/- fixed for each patient for both modes)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Rating </a:t>
            </a:r>
            <a:r>
              <a:rPr lang="en-GB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(for online-it’s varies </a:t>
            </a:r>
          </a:p>
          <a:p>
            <a:pPr marR="0" lvl="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kumimoji="0" lang="en-GB" sz="33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or </a:t>
            </a:r>
            <a:r>
              <a:rPr lang="en-GB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Offline fixed)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GB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Upcoming appointments</a:t>
            </a:r>
          </a:p>
          <a:p>
            <a:pPr marL="457200" marR="0" lvl="0" indent="-45720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GB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Pie chart(regarding patient distribution fixed for all doctors)</a:t>
            </a:r>
          </a:p>
          <a:p>
            <a:pPr marR="0" lvl="0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298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A40EF-86BE-5CC6-9CE0-C2830649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05845D-89CA-42B9-80F7-5ED635770E9A}"/>
              </a:ext>
            </a:extLst>
          </p:cNvPr>
          <p:cNvSpPr/>
          <p:nvPr/>
        </p:nvSpPr>
        <p:spPr>
          <a:xfrm rot="10737974">
            <a:off x="4073871" y="530948"/>
            <a:ext cx="13529522" cy="8436872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4689806-4D87-598C-EEE1-C0E6E03DF130}"/>
              </a:ext>
            </a:extLst>
          </p:cNvPr>
          <p:cNvSpPr/>
          <p:nvPr/>
        </p:nvSpPr>
        <p:spPr>
          <a:xfrm>
            <a:off x="3819959" y="855002"/>
            <a:ext cx="13020241" cy="9021031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29" y="0"/>
                </a:lnTo>
                <a:lnTo>
                  <a:pt x="17240729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67B5E7-CF8B-6D75-1F68-48954E89382A}"/>
              </a:ext>
            </a:extLst>
          </p:cNvPr>
          <p:cNvSpPr txBox="1"/>
          <p:nvPr/>
        </p:nvSpPr>
        <p:spPr>
          <a:xfrm>
            <a:off x="8077200" y="2416663"/>
            <a:ext cx="10061670" cy="795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contains a form to fill their details to get access to both modes  with following details:-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Email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Phone number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Preferred language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Password along with confirm password</a:t>
            </a:r>
          </a:p>
          <a:p>
            <a:pPr marL="457200" marR="0" lvl="0" indent="-45720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Submit button</a:t>
            </a:r>
          </a:p>
          <a:p>
            <a:pPr marR="0" lvl="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Finally after submitting it will redirect to home page</a:t>
            </a:r>
          </a:p>
          <a:p>
            <a:pPr marL="0" marR="0" lvl="0" indent="0" algn="l" defTabSz="914400" rtl="0" eaLnBrk="1" fontAlgn="auto" latinLnBrk="0" hangingPunct="1">
              <a:lnSpc>
                <a:spcPts val="4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D0637ED-292F-FEA6-B587-569461CD860F}"/>
              </a:ext>
            </a:extLst>
          </p:cNvPr>
          <p:cNvSpPr txBox="1"/>
          <p:nvPr/>
        </p:nvSpPr>
        <p:spPr>
          <a:xfrm>
            <a:off x="493664" y="358348"/>
            <a:ext cx="7010400" cy="111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Patient 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B636A-385A-DF2D-1F68-16A1388FA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23" y="2110325"/>
            <a:ext cx="5371907" cy="7398101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E7350FAA-0970-FD32-D9C4-11465582E12F}"/>
              </a:ext>
            </a:extLst>
          </p:cNvPr>
          <p:cNvSpPr txBox="1"/>
          <p:nvPr/>
        </p:nvSpPr>
        <p:spPr>
          <a:xfrm>
            <a:off x="8463179" y="1114541"/>
            <a:ext cx="8256105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4000" dirty="0">
                <a:latin typeface="Fredoka"/>
                <a:ea typeface="Fredoka"/>
                <a:cs typeface="Fredoka"/>
                <a:sym typeface="Fredoka"/>
              </a:rPr>
              <a:t>Used table in database:- patient</a:t>
            </a:r>
          </a:p>
        </p:txBody>
      </p:sp>
    </p:spTree>
    <p:extLst>
      <p:ext uri="{BB962C8B-B14F-4D97-AF65-F5344CB8AC3E}">
        <p14:creationId xmlns:p14="http://schemas.microsoft.com/office/powerpoint/2010/main" val="354461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9748C-FFCF-07BB-3C8C-D83B0BC7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209F05-0DBE-1FDE-1A55-76C85459C5CB}"/>
              </a:ext>
            </a:extLst>
          </p:cNvPr>
          <p:cNvSpPr/>
          <p:nvPr/>
        </p:nvSpPr>
        <p:spPr>
          <a:xfrm rot="10737974">
            <a:off x="4073871" y="530948"/>
            <a:ext cx="13529522" cy="8436872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418DF4-7446-F659-CC54-A70540ED4CE4}"/>
              </a:ext>
            </a:extLst>
          </p:cNvPr>
          <p:cNvSpPr/>
          <p:nvPr/>
        </p:nvSpPr>
        <p:spPr>
          <a:xfrm>
            <a:off x="3819959" y="855002"/>
            <a:ext cx="13020241" cy="9021031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29" y="0"/>
                </a:lnTo>
                <a:lnTo>
                  <a:pt x="17240729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72D3EA3-C4B3-D154-A4F5-4E0F3214C3D8}"/>
              </a:ext>
            </a:extLst>
          </p:cNvPr>
          <p:cNvSpPr txBox="1"/>
          <p:nvPr/>
        </p:nvSpPr>
        <p:spPr>
          <a:xfrm>
            <a:off x="8900748" y="2247900"/>
            <a:ext cx="7866158" cy="4871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view their respective profile they have to login with following credentials which they already signup  and which it is stored in table (patient) of database(hospital _application):-</a:t>
            </a:r>
          </a:p>
          <a:p>
            <a:pPr marL="457200" indent="-45720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</a:p>
          <a:p>
            <a:pPr marL="457200" indent="-457200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Password</a:t>
            </a:r>
          </a:p>
          <a:p>
            <a:pPr>
              <a:lnSpc>
                <a:spcPts val="4759"/>
              </a:lnSpc>
            </a:pPr>
            <a:endParaRPr lang="en-US" sz="32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FC9C85E-8444-2974-B2B1-2B15626F0808}"/>
              </a:ext>
            </a:extLst>
          </p:cNvPr>
          <p:cNvSpPr txBox="1"/>
          <p:nvPr/>
        </p:nvSpPr>
        <p:spPr>
          <a:xfrm>
            <a:off x="8842695" y="409586"/>
            <a:ext cx="7010400" cy="111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/>
                <a:ea typeface="Fredoka"/>
                <a:cs typeface="Fredoka"/>
                <a:sym typeface="Fredoka"/>
              </a:rPr>
              <a:t>Patient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DFCF3-05F8-11EE-8515-AB61BC3E6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853" y="1721159"/>
            <a:ext cx="5181600" cy="73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6882E-A479-2A86-E1E0-18CBFEED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952CC6-FC08-CB3F-1EF5-9F7655DA0CEC}"/>
              </a:ext>
            </a:extLst>
          </p:cNvPr>
          <p:cNvSpPr/>
          <p:nvPr/>
        </p:nvSpPr>
        <p:spPr>
          <a:xfrm rot="10737974">
            <a:off x="4073871" y="530948"/>
            <a:ext cx="13529522" cy="8436872"/>
          </a:xfrm>
          <a:custGeom>
            <a:avLst/>
            <a:gdLst/>
            <a:ahLst/>
            <a:cxnLst/>
            <a:rect l="l" t="t" r="r" b="b"/>
            <a:pathLst>
              <a:path w="16723353" h="12071220">
                <a:moveTo>
                  <a:pt x="0" y="0"/>
                </a:moveTo>
                <a:lnTo>
                  <a:pt x="16723353" y="0"/>
                </a:lnTo>
                <a:lnTo>
                  <a:pt x="16723353" y="12071220"/>
                </a:lnTo>
                <a:lnTo>
                  <a:pt x="0" y="1207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1BA15F3-B403-38EF-0BCA-AF4CDC1CED97}"/>
              </a:ext>
            </a:extLst>
          </p:cNvPr>
          <p:cNvSpPr/>
          <p:nvPr/>
        </p:nvSpPr>
        <p:spPr>
          <a:xfrm>
            <a:off x="3819959" y="855002"/>
            <a:ext cx="13020241" cy="9021031"/>
          </a:xfrm>
          <a:custGeom>
            <a:avLst/>
            <a:gdLst/>
            <a:ahLst/>
            <a:cxnLst/>
            <a:rect l="l" t="t" r="r" b="b"/>
            <a:pathLst>
              <a:path w="17240730" h="14607600">
                <a:moveTo>
                  <a:pt x="0" y="0"/>
                </a:moveTo>
                <a:lnTo>
                  <a:pt x="17240729" y="0"/>
                </a:lnTo>
                <a:lnTo>
                  <a:pt x="17240729" y="14607600"/>
                </a:lnTo>
                <a:lnTo>
                  <a:pt x="0" y="1460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07F6EFD-0007-FC42-3B9A-178A57A58697}"/>
              </a:ext>
            </a:extLst>
          </p:cNvPr>
          <p:cNvSpPr txBox="1"/>
          <p:nvPr/>
        </p:nvSpPr>
        <p:spPr>
          <a:xfrm>
            <a:off x="8382000" y="2594948"/>
            <a:ext cx="7866158" cy="4887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Inside view of their respective profiles</a:t>
            </a:r>
          </a:p>
          <a:p>
            <a:pPr marL="457200" marR="0" lvl="0" indent="-457200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</a:p>
          <a:p>
            <a:pPr marL="457200" marR="0" lvl="0" indent="-457200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</a:t>
            </a:r>
          </a:p>
          <a:p>
            <a:pPr marL="457200" marR="0" lvl="0" indent="-457200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Blood group</a:t>
            </a:r>
          </a:p>
          <a:p>
            <a:pPr marL="457200" marR="0" lvl="0" indent="-457200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Booking</a:t>
            </a:r>
          </a:p>
          <a:p>
            <a:pPr marL="457200" marR="0" lvl="0" indent="-457200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4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Previous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23A0A-078A-E2B3-E25C-CF87521E8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6" y="1271712"/>
            <a:ext cx="5999747" cy="85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E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987743">
            <a:off x="2014462" y="224685"/>
            <a:ext cx="11898125" cy="9371421"/>
          </a:xfrm>
          <a:custGeom>
            <a:avLst/>
            <a:gdLst/>
            <a:ahLst/>
            <a:cxnLst/>
            <a:rect l="l" t="t" r="r" b="b"/>
            <a:pathLst>
              <a:path w="19179332" h="16250125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 rot="-378541">
            <a:off x="4461042" y="1132212"/>
            <a:ext cx="12499972" cy="8354367"/>
          </a:xfrm>
          <a:custGeom>
            <a:avLst/>
            <a:gdLst/>
            <a:ahLst/>
            <a:cxnLst/>
            <a:rect l="l" t="t" r="r" b="b"/>
            <a:pathLst>
              <a:path w="17201471" h="12416335">
                <a:moveTo>
                  <a:pt x="0" y="0"/>
                </a:moveTo>
                <a:lnTo>
                  <a:pt x="17201471" y="0"/>
                </a:lnTo>
                <a:lnTo>
                  <a:pt x="17201471" y="12416334"/>
                </a:lnTo>
                <a:lnTo>
                  <a:pt x="0" y="1241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59920" y="1291224"/>
            <a:ext cx="3669260" cy="8995776"/>
          </a:xfrm>
          <a:custGeom>
            <a:avLst/>
            <a:gdLst/>
            <a:ahLst/>
            <a:cxnLst/>
            <a:rect l="l" t="t" r="r" b="b"/>
            <a:pathLst>
              <a:path w="4285187" h="11407046">
                <a:moveTo>
                  <a:pt x="4285187" y="0"/>
                </a:moveTo>
                <a:lnTo>
                  <a:pt x="0" y="0"/>
                </a:lnTo>
                <a:lnTo>
                  <a:pt x="0" y="11407046"/>
                </a:lnTo>
                <a:lnTo>
                  <a:pt x="4285187" y="11407046"/>
                </a:lnTo>
                <a:lnTo>
                  <a:pt x="42851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8261" y="138903"/>
            <a:ext cx="6957682" cy="1282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7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Our Services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8566" y="1753225"/>
            <a:ext cx="11077620" cy="880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Service -1  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Wingdings" panose="05000000000000000000" pitchFamily="2" charset="2"/>
              </a:rPr>
              <a:t></a:t>
            </a:r>
            <a:r>
              <a:rPr lang="en-US" sz="5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online appointment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6099" y="4395516"/>
            <a:ext cx="10689786" cy="48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 video indicating importance of online bookings</a:t>
            </a:r>
          </a:p>
          <a:p>
            <a:pPr marL="514350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  types of specializations available:-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Pediatrics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Gynecology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Endocrinology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General checkup</a:t>
            </a:r>
          </a:p>
          <a:p>
            <a:pPr marL="971550" lvl="1" indent="-514350" algn="just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Psychiatry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168290" y="710921"/>
            <a:ext cx="1777054" cy="1444596"/>
          </a:xfrm>
          <a:custGeom>
            <a:avLst/>
            <a:gdLst/>
            <a:ahLst/>
            <a:cxnLst/>
            <a:rect l="l" t="t" r="r" b="b"/>
            <a:pathLst>
              <a:path w="1777054" h="1444596">
                <a:moveTo>
                  <a:pt x="0" y="0"/>
                </a:moveTo>
                <a:lnTo>
                  <a:pt x="1777054" y="0"/>
                </a:lnTo>
                <a:lnTo>
                  <a:pt x="1777054" y="1444597"/>
                </a:lnTo>
                <a:lnTo>
                  <a:pt x="0" y="144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F0D233F-7212-8707-BAB3-267615F8546A}"/>
              </a:ext>
            </a:extLst>
          </p:cNvPr>
          <p:cNvSpPr txBox="1"/>
          <p:nvPr/>
        </p:nvSpPr>
        <p:spPr>
          <a:xfrm>
            <a:off x="250844" y="3131002"/>
            <a:ext cx="15141132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4000" dirty="0">
                <a:latin typeface="Fredoka"/>
                <a:ea typeface="Fredoka"/>
                <a:cs typeface="Fredoka"/>
                <a:sym typeface="Fredoka"/>
              </a:rPr>
              <a:t>Used table in database:- </a:t>
            </a:r>
            <a:r>
              <a:rPr lang="en-US" sz="4000" dirty="0" err="1">
                <a:latin typeface="Fredoka"/>
                <a:ea typeface="Fredoka"/>
                <a:cs typeface="Fredoka"/>
                <a:sym typeface="Fredoka"/>
              </a:rPr>
              <a:t>booking_slots</a:t>
            </a:r>
            <a:r>
              <a:rPr lang="en-US" sz="4000" dirty="0">
                <a:latin typeface="Fredoka"/>
                <a:ea typeface="Fredoka"/>
                <a:cs typeface="Fredoka"/>
                <a:sym typeface="Fredoka"/>
              </a:rPr>
              <a:t> and </a:t>
            </a:r>
            <a:r>
              <a:rPr lang="en-US" sz="4000" dirty="0" err="1">
                <a:latin typeface="Fredoka"/>
                <a:ea typeface="Fredoka"/>
                <a:cs typeface="Fredoka"/>
                <a:sym typeface="Fredoka"/>
              </a:rPr>
              <a:t>doctor_ratings</a:t>
            </a:r>
            <a:endParaRPr lang="en-US" sz="4000" dirty="0"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764</Words>
  <Application>Microsoft Office PowerPoint</Application>
  <PresentationFormat>Custom</PresentationFormat>
  <Paragraphs>168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Fredoka</vt:lpstr>
      <vt:lpstr>Montserrat Medium</vt:lpstr>
      <vt:lpstr>Wingdings</vt:lpstr>
      <vt:lpstr>Montserrat Semi-Bold Italics</vt:lpstr>
      <vt:lpstr>Montserrat Semi-Bold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Medical Healthcare Presentation</dc:title>
  <dc:creator>sri akshaya</dc:creator>
  <cp:lastModifiedBy>sri akshaya</cp:lastModifiedBy>
  <cp:revision>30</cp:revision>
  <dcterms:created xsi:type="dcterms:W3CDTF">2006-08-16T00:00:00Z</dcterms:created>
  <dcterms:modified xsi:type="dcterms:W3CDTF">2025-07-10T10:52:54Z</dcterms:modified>
  <dc:identifier>DAGlRdlDo_Q</dc:identifier>
</cp:coreProperties>
</file>